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 varScale="1">
        <p:scale>
          <a:sx n="70" d="100"/>
          <a:sy n="70" d="100"/>
        </p:scale>
        <p:origin x="34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8189FF8695821FD4169B1AB8B69EFE937959FA944CE51D502E1DABE640BEDED4A64AB110703D80923CDBD54B76219B538750806m5I9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hyperlink" Target="consultantplus://offline/ref=7AD7D91CC04B2D6C5F7CD38E03959CF118CB63622FE9E342F8FFF94E9E23BF6F5C56ACD62B219DCF366B03AD29F619238F04EB5CD13FFA4Eb7i8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81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165100"/>
            <a:ext cx="6855551" cy="86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ОБЯЗАТЕЛЬНОЕ СОЦИАЛЬНОЕ СТРАХОВАНИЕ </a:t>
            </a:r>
          </a:p>
          <a:p>
            <a:pPr marL="12700" marR="5080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НЕСЧАСТНЫХ СЛУЧАЕВ НА ПРОИЗВОДСТВЕ </a:t>
            </a:r>
          </a:p>
          <a:p>
            <a:pPr marL="12700" marR="5080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ПРОФЕССИОНАЛЬНЫХ ЗАБОЛЕВАНИЙ.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750" y="1612899"/>
            <a:ext cx="6819900" cy="36636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object 3"/>
          <p:cNvSpPr txBox="1"/>
          <p:nvPr/>
        </p:nvSpPr>
        <p:spPr>
          <a:xfrm>
            <a:off x="855345" y="1765300"/>
            <a:ext cx="6504305" cy="35112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действий при несчастном случае на работе. 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 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Расследование несчастного случая при легких травмах работника проводится комиссией в течение трех дней.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 комиссию входят работники предприятия, ее возглавляет работодатель 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  (его представитель).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Расследование несчастного случая при тяжелых травмах или смерти работника комиссия проводит в течение 15 дней.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 этом случае в комиссию включаются представители Государственной инспекции труда, Отделения СФР, Комитета по труду и занятости населения, профсоюза.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При необходимости сроки расследования могут быть продлены еще на 15 дней.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Если работник не сразу сообщил работодателю о несчастном случае, произошедшем с ним, или его последствия наступили спустя какое-то время, то данный случай расследуется по заявлению пострадавшего в течение одного месяца со дня поступления указанного заявления. При необходимости данный срок может быть продлён до окончания расследования.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Когда расследование закончилось, комиссия составляет акт о несчастном случае 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   на производстве и один экземпляр акта выдаётся пострадавшему.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49" y="5651500"/>
            <a:ext cx="6819901" cy="4648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4"/>
          <p:cNvSpPr txBox="1"/>
          <p:nvPr/>
        </p:nvSpPr>
        <p:spPr>
          <a:xfrm>
            <a:off x="806450" y="5888767"/>
            <a:ext cx="6698833" cy="4065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Выплаты при несчастных случаях на производстве и профессиональных       заболеваниях.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 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 случае получения производственной травмы, пострадавшему выплачивается пособие  по временной нетрудоспособности в связи с несчастным случаем на производстве         или профессиональным заболеванием в размере 100 процентов его среднего заработка.     При этом максимальный размер указанного пособия не может превышать         четырехкратный максимальный размер ежемесячной страховой выплаты, который подлежит увеличению каждый год в соответствии действующим законодательством.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При установлении работнику стойкой утраты профессиональной трудоспособности Отделениями СФР пострадавшему выплачиваются единовременная и ежемесячная страховая выплата, а в случае его смерти данные выплаты осуществляются лицам, имеющим на них право в соответствии с действующим законодательством.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Размер единовременной страховой выплаты определяется в соответствии со степенью утраты застрахованным профессиональной трудоспособности исходя 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из её максимальной суммы.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В случае смерти застрахованного размер единовременной страховой выплаты 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составляет 2 миллиона рублей.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Размер ежемесячной страховой выплаты определяется как доля среднего месячного заработка застрахованного с учётом установленной учреждением МСЭ степени 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    утраты профессиональной трудоспособности.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5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165100"/>
            <a:ext cx="6855551" cy="86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ОБЯЗАТЕЛЬНОЕ СОЦИАЛЬНОЕ СТРАХОВАНИЕ </a:t>
            </a:r>
          </a:p>
          <a:p>
            <a:pPr marL="12700" marR="5080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НЕСЧАСТНЫХ СЛУЧАЕВ НА ПРОИЗВОДСТВЕ </a:t>
            </a:r>
          </a:p>
          <a:p>
            <a:pPr marL="12700" marR="5080">
              <a:spcBef>
                <a:spcPts val="1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ПРОФЕССИОНАЛЬНЫХ ЗАБОЛЕВАНИЙ.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7850" y="1915467"/>
            <a:ext cx="6553200" cy="65266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object 3"/>
          <p:cNvSpPr txBox="1"/>
          <p:nvPr/>
        </p:nvSpPr>
        <p:spPr>
          <a:xfrm>
            <a:off x="730250" y="2222500"/>
            <a:ext cx="6400800" cy="643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Заявление и документы, необходимые для назначения 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страховых выплат: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Назначение страховых выплат осуществляется на основании заявления и необходимых документов, в том числе справки о заработке. При  невозможности предоставления справки о заработке, Отделение СФР посредством взаимодействия между соответствующими организациями запрашивает необходимые сведения самостоятельно.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Для назначения страховых выплат требуются и иные документы, основными из которых являются: </a:t>
            </a:r>
          </a:p>
          <a:p>
            <a:pPr marL="285750" indent="165100">
              <a:buFont typeface="Wingdings" pitchFamily="2" charset="2"/>
              <a:buChar char="ü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акт о несчастном случае на производстве (акт о профессиональном заболевании), а в случае его отсутствия судебное решение об установлении юридического факта несчастного случая на производстве (профессионального заболевания), либо </a:t>
            </a:r>
            <a:r>
              <a:rPr lang="ru-RU" sz="1400" u="sng" dirty="0">
                <a:latin typeface="Arial" pitchFamily="34" charset="0"/>
                <a:cs typeface="Arial" pitchFamily="34" charset="0"/>
                <a:hlinkClick r:id="rId3" tooltip="Постановление Минтруда России от 24.10.2002 N 73 (ред. от 14.11.2016) &quot;Об утверждении форм документов, необходимых для расследования и учета несчастных случаев на производстве, и положения об особенностях расследования несчастных случаев на производстве в"/>
              </a:rPr>
              <a:t>заключение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государственного инспектора труда (</a:t>
            </a:r>
            <a:r>
              <a:rPr lang="ru-RU" sz="1400" dirty="0">
                <a:latin typeface="Arial" pitchFamily="34" charset="0"/>
                <a:cs typeface="Arial" pitchFamily="34" charset="0"/>
                <a:hlinkClick r:id="rId4"/>
              </a:rPr>
              <a:t>заключение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центра профессиональной патологии </a:t>
            </a:r>
          </a:p>
          <a:p>
            <a:pPr marL="285750"/>
            <a:r>
              <a:rPr lang="ru-RU" sz="1400" dirty="0">
                <a:latin typeface="Arial" pitchFamily="34" charset="0"/>
                <a:cs typeface="Arial" pitchFamily="34" charset="0"/>
              </a:rPr>
              <a:t>о наличии профессионального заболевания);</a:t>
            </a:r>
          </a:p>
          <a:p>
            <a:pPr marL="285750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165100">
              <a:buFont typeface="Wingdings" pitchFamily="2" charset="2"/>
              <a:buChar char="ü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гражданско-правовой договор, предметом которого являются выполнение работ и (или) оказание услуг, договор авторского заказа, предусматривающий уплату страховых взносов в пользу застрахованного, и (или) копия трудовой книжки либо иного документа, подтверждающего нахождение застрахованного в трудовых отношениях со страхователем;</a:t>
            </a:r>
          </a:p>
          <a:p>
            <a:pPr marL="285750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165100">
              <a:buFont typeface="Wingdings" pitchFamily="2" charset="2"/>
              <a:buChar char="ü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заключение учреждения медико-социальной экспертизы о степени утраты профессиональной трудоспособности застрахованным.</a:t>
            </a:r>
          </a:p>
          <a:p>
            <a:pPr marL="285750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184150" marR="5080" indent="-17145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§"/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50" y="8775700"/>
            <a:ext cx="68783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 После рассмотрения заявления и необходимых документов </a:t>
            </a:r>
          </a:p>
          <a:p>
            <a:pPr marL="285750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Отделение СФР принимает решение о назначении либо отказе </a:t>
            </a:r>
          </a:p>
          <a:p>
            <a:pPr marL="285750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назначении страховых выплат и уведомляет об этом заявителя.</a:t>
            </a:r>
          </a:p>
        </p:txBody>
      </p:sp>
    </p:spTree>
    <p:extLst>
      <p:ext uri="{BB962C8B-B14F-4D97-AF65-F5344CB8AC3E}">
        <p14:creationId xmlns:p14="http://schemas.microsoft.com/office/powerpoint/2010/main" val="299287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534</Words>
  <Application>Microsoft Office PowerPoint</Application>
  <PresentationFormat>Произвольный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Шидловская Анна Владимировна</cp:lastModifiedBy>
  <cp:revision>19</cp:revision>
  <cp:lastPrinted>2023-02-27T05:15:44Z</cp:lastPrinted>
  <dcterms:created xsi:type="dcterms:W3CDTF">2022-03-09T10:41:17Z</dcterms:created>
  <dcterms:modified xsi:type="dcterms:W3CDTF">2023-04-06T12:55:46Z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